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83" r:id="rId3"/>
    <p:sldId id="357" r:id="rId4"/>
    <p:sldId id="310" r:id="rId5"/>
    <p:sldId id="356" r:id="rId6"/>
    <p:sldId id="316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8CFE"/>
    <a:srgbClr val="FF00FF"/>
    <a:srgbClr val="B2A2CD"/>
    <a:srgbClr val="DB8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/>
    <p:restoredTop sz="81316" autoAdjust="0"/>
  </p:normalViewPr>
  <p:slideViewPr>
    <p:cSldViewPr snapToGrid="0" snapToObjects="1">
      <p:cViewPr varScale="1">
        <p:scale>
          <a:sx n="108" d="100"/>
          <a:sy n="108" d="100"/>
        </p:scale>
        <p:origin x="78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4D2137-9A77-CD46-B28A-7444562E44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6D6D53-E848-1144-8D30-775673488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34F58-2580-1B48-AD94-4758A345627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78208F-B5E4-2D47-933B-770D65956D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18F34-BDD6-894F-86BA-8BFB0C4A3A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37408-5E1B-C34E-9332-EDF905AF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91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335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15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23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86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217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9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2400"/>
            </a:lvl1pPr>
            <a:lvl2pPr marL="762000" indent="-76200" algn="ctr">
              <a:buClrTx/>
              <a:buFontTx/>
              <a:defRPr sz="2400"/>
            </a:lvl2pPr>
            <a:lvl3pPr marL="1219199" indent="-30480" algn="ctr">
              <a:buClrTx/>
              <a:buFontTx/>
              <a:defRPr sz="2400"/>
            </a:lvl3pPr>
            <a:lvl4pPr marL="1676400" algn="ctr">
              <a:buClrTx/>
              <a:buFontTx/>
              <a:defRPr sz="2400"/>
            </a:lvl4pPr>
            <a:lvl5pPr marL="2133600" algn="ctr">
              <a:buClrTx/>
              <a:buFontTx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9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2400"/>
            </a:lvl1pPr>
            <a:lvl2pPr marL="762000" indent="-76200" algn="ctr">
              <a:buClrTx/>
              <a:buFontTx/>
              <a:defRPr sz="2400"/>
            </a:lvl2pPr>
            <a:lvl3pPr marL="1219199" indent="-30480" algn="ctr">
              <a:buClrTx/>
              <a:buFontTx/>
              <a:defRPr sz="2400"/>
            </a:lvl3pPr>
            <a:lvl4pPr marL="1676400" algn="ctr">
              <a:buClrTx/>
              <a:buFontTx/>
              <a:defRPr sz="2400"/>
            </a:lvl4pPr>
            <a:lvl5pPr marL="2133600" algn="ctr">
              <a:buClrTx/>
              <a:buFontTx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762000" indent="-76200">
              <a:buClrTx/>
              <a:buFontTx/>
              <a:defRPr sz="2400">
                <a:solidFill>
                  <a:srgbClr val="888888"/>
                </a:solidFill>
              </a:defRPr>
            </a:lvl2pPr>
            <a:lvl3pPr marL="1219199" indent="-30480">
              <a:buClrTx/>
              <a:buFontTx/>
              <a:defRPr sz="2400">
                <a:solidFill>
                  <a:srgbClr val="888888"/>
                </a:solidFill>
              </a:defRPr>
            </a:lvl3pPr>
            <a:lvl4pPr marL="1676400">
              <a:buClrTx/>
              <a:buFontTx/>
              <a:defRPr sz="2400">
                <a:solidFill>
                  <a:srgbClr val="888888"/>
                </a:solidFill>
              </a:defRPr>
            </a:lvl4pPr>
            <a:lvl5pPr marL="2133600">
              <a:buClrTx/>
              <a:buFontTx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8" cy="823920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62000" indent="-76200">
              <a:buClrTx/>
              <a:buFontTx/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219199" indent="-30480">
              <a:buClrTx/>
              <a:buFontTx/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76400">
              <a:buClrTx/>
              <a:buFontTx/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133600">
              <a:buClrTx/>
              <a:buFontTx/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33"/>
          <p:cNvSpPr txBox="1"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6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19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4" cy="4873624"/>
          </a:xfrm>
          <a:prstGeom prst="rect">
            <a:avLst/>
          </a:prstGeom>
        </p:spPr>
        <p:txBody>
          <a:bodyPr/>
          <a:lstStyle>
            <a:lvl1pPr marL="406400" indent="-177800">
              <a:defRPr sz="3200"/>
            </a:lvl1pPr>
            <a:lvl2pPr marL="863599" indent="-145142">
              <a:defRPr sz="3200"/>
            </a:lvl2pPr>
            <a:lvl3pPr marL="1320800" indent="-101600">
              <a:defRPr sz="3200"/>
            </a:lvl3pPr>
            <a:lvl4pPr marL="1777999" indent="-40638">
              <a:defRPr sz="3200"/>
            </a:lvl4pPr>
            <a:lvl5pPr marL="2235199" indent="-40638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43"/>
          <p:cNvSpPr txBox="1">
            <a:spLocks noGrp="1"/>
          </p:cNvSpPr>
          <p:nvPr>
            <p:ph type="body" sz="quarter" idx="13"/>
          </p:nvPr>
        </p:nvSpPr>
        <p:spPr>
          <a:xfrm>
            <a:off x="839780" y="2057400"/>
            <a:ext cx="393224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19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Shape 47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4" cy="4873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600"/>
            </a:lvl1pPr>
            <a:lvl2pPr marL="660400" indent="-50800">
              <a:buClrTx/>
              <a:buFontTx/>
              <a:defRPr sz="1600"/>
            </a:lvl2pPr>
            <a:lvl3pPr marL="1117599" indent="-20322">
              <a:buClrTx/>
              <a:buFontTx/>
              <a:defRPr sz="1600"/>
            </a:lvl3pPr>
            <a:lvl4pPr marL="1574800">
              <a:buClrTx/>
              <a:buFontTx/>
              <a:defRPr sz="1600"/>
            </a:lvl4pPr>
            <a:lvl5pPr marL="2032000">
              <a:buClrTx/>
              <a:buFontTx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2" tIns="91422" rIns="91422" bIns="91422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2" tIns="91422" rIns="91422" bIns="91422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24" cy="333046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>
            <a:spAutoFit/>
          </a:bodyPr>
          <a:lstStyle>
            <a:lvl1pPr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55600" marR="0" indent="-127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812800" marR="0" indent="-88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69999" marR="0" indent="-35561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5CB850-BA66-6A49-8E1C-2E2432380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5956" y="-1355626"/>
            <a:ext cx="13361881" cy="109493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30D5D71-0386-D54E-BD6B-177F99E7FEE6}"/>
              </a:ext>
            </a:extLst>
          </p:cNvPr>
          <p:cNvSpPr/>
          <p:nvPr/>
        </p:nvSpPr>
        <p:spPr>
          <a:xfrm>
            <a:off x="-245956" y="1715917"/>
            <a:ext cx="13361881" cy="2507252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  <a:alpha val="37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Shape 67" descr="Shape 67">
            <a:extLst>
              <a:ext uri="{FF2B5EF4-FFF2-40B4-BE49-F238E27FC236}">
                <a16:creationId xmlns:a16="http://schemas.microsoft.com/office/drawing/2014/main" id="{0A63A283-7A5A-1842-B3A2-6CCD693DD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9131" y="5445663"/>
            <a:ext cx="1704875" cy="110382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1">
            <a:extLst>
              <a:ext uri="{FF2B5EF4-FFF2-40B4-BE49-F238E27FC236}">
                <a16:creationId xmlns:a16="http://schemas.microsoft.com/office/drawing/2014/main" id="{99011F10-1B51-C04C-9A59-D6D3CFAE5357}"/>
              </a:ext>
            </a:extLst>
          </p:cNvPr>
          <p:cNvSpPr txBox="1"/>
          <p:nvPr/>
        </p:nvSpPr>
        <p:spPr>
          <a:xfrm>
            <a:off x="1002210" y="4278599"/>
            <a:ext cx="10187579" cy="1200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SPARKS CITY COUNCIL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March 11, 2019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7" name="Shape 132" descr="Shape 132">
            <a:extLst>
              <a:ext uri="{FF2B5EF4-FFF2-40B4-BE49-F238E27FC236}">
                <a16:creationId xmlns:a16="http://schemas.microsoft.com/office/drawing/2014/main" id="{629CF612-FACB-4969-B91C-8AE2EF8A8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42892" y="1693675"/>
            <a:ext cx="3506214" cy="25517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130">
            <a:extLst>
              <a:ext uri="{FF2B5EF4-FFF2-40B4-BE49-F238E27FC236}">
                <a16:creationId xmlns:a16="http://schemas.microsoft.com/office/drawing/2014/main" id="{8ED5D79A-08E0-D344-B670-B6DB43CC4D64}"/>
              </a:ext>
            </a:extLst>
          </p:cNvPr>
          <p:cNvSpPr/>
          <p:nvPr/>
        </p:nvSpPr>
        <p:spPr>
          <a:xfrm>
            <a:off x="-2" y="317383"/>
            <a:ext cx="12192007" cy="995329"/>
          </a:xfrm>
          <a:prstGeom prst="rect">
            <a:avLst/>
          </a:prstGeom>
          <a:solidFill>
            <a:srgbClr val="FFFFFF">
              <a:alpha val="8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29" name="Shape 112" descr="Shape 1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526" y="6243916"/>
            <a:ext cx="941956" cy="609878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31"/>
          <p:cNvSpPr txBox="1"/>
          <p:nvPr/>
        </p:nvSpPr>
        <p:spPr>
          <a:xfrm>
            <a:off x="549504" y="525534"/>
            <a:ext cx="10187579" cy="646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dirty="0"/>
              <a:t>PREFERRED ALTERNATIVE</a:t>
            </a:r>
            <a:endParaRPr dirty="0"/>
          </a:p>
        </p:txBody>
      </p:sp>
      <p:sp>
        <p:nvSpPr>
          <p:cNvPr id="30" name="Shape 165">
            <a:extLst>
              <a:ext uri="{FF2B5EF4-FFF2-40B4-BE49-F238E27FC236}">
                <a16:creationId xmlns:a16="http://schemas.microsoft.com/office/drawing/2014/main" id="{2C74731C-5169-A147-9580-271B08084E27}"/>
              </a:ext>
            </a:extLst>
          </p:cNvPr>
          <p:cNvSpPr txBox="1"/>
          <p:nvPr/>
        </p:nvSpPr>
        <p:spPr>
          <a:xfrm>
            <a:off x="7233556" y="6384536"/>
            <a:ext cx="5105707" cy="328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lnSpc>
                <a:spcPct val="96000"/>
              </a:lnSpc>
              <a:defRPr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All Information is Preliminary and Subject to Change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1C7407-EAB3-D947-87A7-7888B52D0EBF}"/>
              </a:ext>
            </a:extLst>
          </p:cNvPr>
          <p:cNvSpPr txBox="1"/>
          <p:nvPr/>
        </p:nvSpPr>
        <p:spPr>
          <a:xfrm>
            <a:off x="355778" y="1509715"/>
            <a:ext cx="4004236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</a:rPr>
              <a:t>Alternative 2 identified as the Preferred Alternative</a:t>
            </a:r>
          </a:p>
        </p:txBody>
      </p:sp>
      <p:pic>
        <p:nvPicPr>
          <p:cNvPr id="28" name="Shape 132" descr="Shape 132">
            <a:extLst>
              <a:ext uri="{FF2B5EF4-FFF2-40B4-BE49-F238E27FC236}">
                <a16:creationId xmlns:a16="http://schemas.microsoft.com/office/drawing/2014/main" id="{F1D5F724-382C-514E-A5DD-0BB05C7E70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83253" y="279285"/>
            <a:ext cx="1367628" cy="995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086392-A54F-40A4-ACE1-ACC3491A4F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004" y="1597445"/>
            <a:ext cx="7305406" cy="4109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AE26694-54F6-4E7A-BA89-3142CB0E2D84}"/>
              </a:ext>
            </a:extLst>
          </p:cNvPr>
          <p:cNvSpPr/>
          <p:nvPr/>
        </p:nvSpPr>
        <p:spPr>
          <a:xfrm>
            <a:off x="355778" y="2467150"/>
            <a:ext cx="423397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5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446 comments received</a:t>
            </a:r>
          </a:p>
          <a:p>
            <a:pPr marL="285750" lvl="3" indent="-285750">
              <a:spcAft>
                <a:spcPts val="600"/>
              </a:spcAft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85% support Preferred Alternative </a:t>
            </a:r>
          </a:p>
          <a:p>
            <a:pPr marL="285750" lvl="3" indent="-285750">
              <a:spcAft>
                <a:spcPts val="600"/>
              </a:spcAft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Only 1 comment opposed the Preferred Alternative</a:t>
            </a:r>
          </a:p>
          <a:p>
            <a:pPr lvl="1"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98382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130">
            <a:extLst>
              <a:ext uri="{FF2B5EF4-FFF2-40B4-BE49-F238E27FC236}">
                <a16:creationId xmlns:a16="http://schemas.microsoft.com/office/drawing/2014/main" id="{8ED5D79A-08E0-D344-B670-B6DB43CC4D64}"/>
              </a:ext>
            </a:extLst>
          </p:cNvPr>
          <p:cNvSpPr/>
          <p:nvPr/>
        </p:nvSpPr>
        <p:spPr>
          <a:xfrm>
            <a:off x="-2" y="317383"/>
            <a:ext cx="12192007" cy="995329"/>
          </a:xfrm>
          <a:prstGeom prst="rect">
            <a:avLst/>
          </a:prstGeom>
          <a:solidFill>
            <a:srgbClr val="FFFFFF">
              <a:alpha val="8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29" name="Shape 112" descr="Shape 1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526" y="6243916"/>
            <a:ext cx="941956" cy="609878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31"/>
          <p:cNvSpPr txBox="1"/>
          <p:nvPr/>
        </p:nvSpPr>
        <p:spPr>
          <a:xfrm>
            <a:off x="549504" y="525534"/>
            <a:ext cx="10187579" cy="646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dirty="0"/>
              <a:t>AIRPORT DIRECT ACCESS RESOLUTION</a:t>
            </a:r>
            <a:endParaRPr dirty="0"/>
          </a:p>
        </p:txBody>
      </p:sp>
      <p:sp>
        <p:nvSpPr>
          <p:cNvPr id="30" name="Shape 165">
            <a:extLst>
              <a:ext uri="{FF2B5EF4-FFF2-40B4-BE49-F238E27FC236}">
                <a16:creationId xmlns:a16="http://schemas.microsoft.com/office/drawing/2014/main" id="{2C74731C-5169-A147-9580-271B08084E27}"/>
              </a:ext>
            </a:extLst>
          </p:cNvPr>
          <p:cNvSpPr txBox="1"/>
          <p:nvPr/>
        </p:nvSpPr>
        <p:spPr>
          <a:xfrm>
            <a:off x="7233556" y="6384536"/>
            <a:ext cx="5105707" cy="328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lnSpc>
                <a:spcPct val="96000"/>
              </a:lnSpc>
              <a:defRPr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All Information is Preliminary and Subject to Change</a:t>
            </a:r>
          </a:p>
        </p:txBody>
      </p:sp>
      <p:pic>
        <p:nvPicPr>
          <p:cNvPr id="28" name="Shape 132" descr="Shape 132">
            <a:extLst>
              <a:ext uri="{FF2B5EF4-FFF2-40B4-BE49-F238E27FC236}">
                <a16:creationId xmlns:a16="http://schemas.microsoft.com/office/drawing/2014/main" id="{F1D5F724-382C-514E-A5DD-0BB05C7E70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83253" y="279285"/>
            <a:ext cx="1367628" cy="995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E565E1-6CFC-46A9-A244-0C8B5BAAD5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783" y="1830482"/>
            <a:ext cx="7543863" cy="370918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EA53B65-0772-4043-B33D-B0CDBBBDBD77}"/>
              </a:ext>
            </a:extLst>
          </p:cNvPr>
          <p:cNvSpPr/>
          <p:nvPr/>
        </p:nvSpPr>
        <p:spPr>
          <a:xfrm>
            <a:off x="337588" y="1568957"/>
            <a:ext cx="3985837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NDOT &amp; Airport Authority Endorse Resolution</a:t>
            </a:r>
          </a:p>
          <a:p>
            <a:pPr marL="285750" lvl="3" indent="-285750">
              <a:spcAft>
                <a:spcPts val="600"/>
              </a:spcAft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Airport Authority Board signed resolution on Feb. 14</a:t>
            </a:r>
            <a:r>
              <a:rPr lang="en-US" sz="18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lvl="3" indent="-285750">
              <a:spcAft>
                <a:spcPts val="600"/>
              </a:spcAft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NDOT incorporated feedback from public comment (370+ comments in support of direct access)</a:t>
            </a:r>
          </a:p>
          <a:p>
            <a:pPr marL="285750" lvl="3" indent="-285750">
              <a:spcAft>
                <a:spcPts val="600"/>
              </a:spcAft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Preferred Alternative will retain the southbound I-580 direct connector ramp</a:t>
            </a:r>
          </a:p>
          <a:p>
            <a:pPr marL="285750" lvl="3" indent="-285750">
              <a:spcAft>
                <a:spcPts val="600"/>
              </a:spcAft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additional environmental impacts to high school</a:t>
            </a:r>
          </a:p>
          <a:p>
            <a:pPr>
              <a:spcAft>
                <a:spcPts val="600"/>
              </a:spcAft>
            </a:pP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75475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E11D129E-37DA-4E94-B5B7-962768F7D5AD}"/>
              </a:ext>
            </a:extLst>
          </p:cNvPr>
          <p:cNvGrpSpPr/>
          <p:nvPr/>
        </p:nvGrpSpPr>
        <p:grpSpPr>
          <a:xfrm>
            <a:off x="1168201" y="1405451"/>
            <a:ext cx="10127528" cy="5019754"/>
            <a:chOff x="1168201" y="1405451"/>
            <a:chExt cx="10127528" cy="5019754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DD91322-6F84-4CF2-969C-883842253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4495" y="1405451"/>
              <a:ext cx="3651234" cy="50197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00BA74F-9EA1-4A2D-AF43-F79B2B5BB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201" y="3170744"/>
              <a:ext cx="5463418" cy="30731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5" name="Shape 130">
            <a:extLst>
              <a:ext uri="{FF2B5EF4-FFF2-40B4-BE49-F238E27FC236}">
                <a16:creationId xmlns:a16="http://schemas.microsoft.com/office/drawing/2014/main" id="{8ED5D79A-08E0-D344-B670-B6DB43CC4D64}"/>
              </a:ext>
            </a:extLst>
          </p:cNvPr>
          <p:cNvSpPr/>
          <p:nvPr/>
        </p:nvSpPr>
        <p:spPr>
          <a:xfrm>
            <a:off x="-2" y="317383"/>
            <a:ext cx="12192007" cy="995329"/>
          </a:xfrm>
          <a:prstGeom prst="rect">
            <a:avLst/>
          </a:prstGeom>
          <a:solidFill>
            <a:srgbClr val="FFFFFF">
              <a:alpha val="8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29" name="Shape 112" descr="Shape 11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526" y="6243916"/>
            <a:ext cx="941956" cy="609878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31"/>
          <p:cNvSpPr txBox="1"/>
          <p:nvPr/>
        </p:nvSpPr>
        <p:spPr>
          <a:xfrm>
            <a:off x="549504" y="525534"/>
            <a:ext cx="10187579" cy="646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dirty="0"/>
              <a:t>SPAGHETTI BOWL XPRESS</a:t>
            </a:r>
            <a:endParaRPr dirty="0"/>
          </a:p>
        </p:txBody>
      </p:sp>
      <p:sp>
        <p:nvSpPr>
          <p:cNvPr id="30" name="Shape 165">
            <a:extLst>
              <a:ext uri="{FF2B5EF4-FFF2-40B4-BE49-F238E27FC236}">
                <a16:creationId xmlns:a16="http://schemas.microsoft.com/office/drawing/2014/main" id="{2C74731C-5169-A147-9580-271B08084E27}"/>
              </a:ext>
            </a:extLst>
          </p:cNvPr>
          <p:cNvSpPr txBox="1"/>
          <p:nvPr/>
        </p:nvSpPr>
        <p:spPr>
          <a:xfrm>
            <a:off x="7233556" y="6384536"/>
            <a:ext cx="5105707" cy="328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lnSpc>
                <a:spcPct val="96000"/>
              </a:lnSpc>
              <a:defRPr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All Information is Preliminary and Subject to Change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E62366-D972-A742-A3C3-2F6A661B87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187" y="383172"/>
            <a:ext cx="2044558" cy="102227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2516AC9-6AC7-4BB2-AA34-52B062DB0E44}"/>
              </a:ext>
            </a:extLst>
          </p:cNvPr>
          <p:cNvSpPr/>
          <p:nvPr/>
        </p:nvSpPr>
        <p:spPr>
          <a:xfrm>
            <a:off x="337588" y="1568957"/>
            <a:ext cx="62940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Phase 1 Construction </a:t>
            </a:r>
          </a:p>
          <a:p>
            <a:pPr marL="285750" lvl="3" indent="-285750">
              <a:spcAft>
                <a:spcPts val="600"/>
              </a:spcAft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Design-Build Procurement underway</a:t>
            </a:r>
          </a:p>
          <a:p>
            <a:pPr marL="285750" lvl="3" indent="-285750">
              <a:spcAft>
                <a:spcPts val="600"/>
              </a:spcAft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Construction Timeline:  Early 2020 through 2022</a:t>
            </a:r>
          </a:p>
          <a:p>
            <a:pPr marL="285750" lvl="3" indent="-285750">
              <a:spcAft>
                <a:spcPts val="600"/>
              </a:spcAft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Cooperative Agreement with City </a:t>
            </a:r>
          </a:p>
          <a:p>
            <a:pPr>
              <a:spcAft>
                <a:spcPts val="600"/>
              </a:spcAft>
            </a:pP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51617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130">
            <a:extLst>
              <a:ext uri="{FF2B5EF4-FFF2-40B4-BE49-F238E27FC236}">
                <a16:creationId xmlns:a16="http://schemas.microsoft.com/office/drawing/2014/main" id="{4F25621B-F8D3-AF44-80B6-3D2CD44805CC}"/>
              </a:ext>
            </a:extLst>
          </p:cNvPr>
          <p:cNvSpPr/>
          <p:nvPr/>
        </p:nvSpPr>
        <p:spPr>
          <a:xfrm>
            <a:off x="-2" y="224999"/>
            <a:ext cx="12192007" cy="946443"/>
          </a:xfrm>
          <a:prstGeom prst="rect">
            <a:avLst/>
          </a:prstGeom>
          <a:solidFill>
            <a:srgbClr val="FFFFFF">
              <a:alpha val="8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1" name="Shape 355">
            <a:extLst>
              <a:ext uri="{FF2B5EF4-FFF2-40B4-BE49-F238E27FC236}">
                <a16:creationId xmlns:a16="http://schemas.microsoft.com/office/drawing/2014/main" id="{2A8D562A-21A9-6D4C-9750-2C6D121459FD}"/>
              </a:ext>
            </a:extLst>
          </p:cNvPr>
          <p:cNvSpPr txBox="1"/>
          <p:nvPr/>
        </p:nvSpPr>
        <p:spPr>
          <a:xfrm>
            <a:off x="306535" y="385669"/>
            <a:ext cx="11885465" cy="673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PROJECT PHASING</a:t>
            </a:r>
          </a:p>
        </p:txBody>
      </p:sp>
      <p:pic>
        <p:nvPicPr>
          <p:cNvPr id="281" name="Shape 354" descr="Shape 35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526" y="6243916"/>
            <a:ext cx="941956" cy="609878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hape 358"/>
          <p:cNvSpPr txBox="1"/>
          <p:nvPr/>
        </p:nvSpPr>
        <p:spPr>
          <a:xfrm>
            <a:off x="210530" y="1315141"/>
            <a:ext cx="5311644" cy="707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Construction is tentatively anticipated to occur in five phases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4323D2-587A-FA45-8DBC-A7DF39703197}"/>
              </a:ext>
            </a:extLst>
          </p:cNvPr>
          <p:cNvSpPr/>
          <p:nvPr/>
        </p:nvSpPr>
        <p:spPr>
          <a:xfrm>
            <a:off x="201770" y="2135465"/>
            <a:ext cx="4400332" cy="707886"/>
          </a:xfrm>
          <a:prstGeom prst="rect">
            <a:avLst/>
          </a:prstGeom>
          <a:ln>
            <a:solidFill>
              <a:srgbClr val="DB3DB3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1 (Spaghetti Bowl Xpress) 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(2020-2022)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4C3C69-9020-ED43-88BF-533A9B59334F}"/>
              </a:ext>
            </a:extLst>
          </p:cNvPr>
          <p:cNvSpPr/>
          <p:nvPr/>
        </p:nvSpPr>
        <p:spPr>
          <a:xfrm>
            <a:off x="206149" y="3479466"/>
            <a:ext cx="4400331" cy="40011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3 (2027-2029)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E6B014-DF82-F444-95D1-C62F0D749791}"/>
              </a:ext>
            </a:extLst>
          </p:cNvPr>
          <p:cNvSpPr/>
          <p:nvPr/>
        </p:nvSpPr>
        <p:spPr>
          <a:xfrm>
            <a:off x="206149" y="2952084"/>
            <a:ext cx="4400331" cy="40011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2 (2023-2025)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EB21D5-7C91-BD4B-B2F7-CA0DA6111C24}"/>
              </a:ext>
            </a:extLst>
          </p:cNvPr>
          <p:cNvSpPr/>
          <p:nvPr/>
        </p:nvSpPr>
        <p:spPr>
          <a:xfrm>
            <a:off x="196171" y="4535738"/>
            <a:ext cx="4400331" cy="40011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5 (2037-2039)</a:t>
            </a:r>
            <a:endParaRPr lang="en-US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EE1EF1-8C70-5740-AD54-44F044DAEF35}"/>
              </a:ext>
            </a:extLst>
          </p:cNvPr>
          <p:cNvSpPr/>
          <p:nvPr/>
        </p:nvSpPr>
        <p:spPr>
          <a:xfrm>
            <a:off x="196172" y="4003553"/>
            <a:ext cx="4400331" cy="40011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4 (2035-2037)</a:t>
            </a:r>
            <a:endParaRPr lang="en-US" sz="20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hape 165">
            <a:extLst>
              <a:ext uri="{FF2B5EF4-FFF2-40B4-BE49-F238E27FC236}">
                <a16:creationId xmlns:a16="http://schemas.microsoft.com/office/drawing/2014/main" id="{22532550-4C6C-244E-A5FA-EF0A4D70E1F8}"/>
              </a:ext>
            </a:extLst>
          </p:cNvPr>
          <p:cNvSpPr txBox="1"/>
          <p:nvPr/>
        </p:nvSpPr>
        <p:spPr>
          <a:xfrm>
            <a:off x="1293337" y="6125375"/>
            <a:ext cx="3674080" cy="683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lnSpc>
                <a:spcPct val="96000"/>
              </a:lnSpc>
              <a:defRPr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All Information is Preliminary and Subject to Change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596F42F-8004-7D40-96B3-95AE993214F8}"/>
              </a:ext>
            </a:extLst>
          </p:cNvPr>
          <p:cNvGrpSpPr/>
          <p:nvPr/>
        </p:nvGrpSpPr>
        <p:grpSpPr>
          <a:xfrm>
            <a:off x="5828124" y="-408013"/>
            <a:ext cx="5919530" cy="7650866"/>
            <a:chOff x="6272470" y="0"/>
            <a:chExt cx="5299364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DEE6350-9B25-0848-BE9F-2C8DD300DCA5}"/>
                </a:ext>
              </a:extLst>
            </p:cNvPr>
            <p:cNvSpPr/>
            <p:nvPr/>
          </p:nvSpPr>
          <p:spPr>
            <a:xfrm>
              <a:off x="6272470" y="474562"/>
              <a:ext cx="5299364" cy="591466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0134333-D5A3-E743-B9A8-9EAD5412D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70" y="0"/>
              <a:ext cx="5299364" cy="6858000"/>
            </a:xfrm>
            <a:prstGeom prst="rect">
              <a:avLst/>
            </a:prstGeom>
          </p:spPr>
        </p:pic>
      </p:grpSp>
      <p:sp>
        <p:nvSpPr>
          <p:cNvPr id="37" name="Freeform 36">
            <a:extLst>
              <a:ext uri="{FF2B5EF4-FFF2-40B4-BE49-F238E27FC236}">
                <a16:creationId xmlns:a16="http://schemas.microsoft.com/office/drawing/2014/main" id="{318A3452-21D3-9D4D-9777-FC2566329111}"/>
              </a:ext>
            </a:extLst>
          </p:cNvPr>
          <p:cNvSpPr/>
          <p:nvPr/>
        </p:nvSpPr>
        <p:spPr>
          <a:xfrm>
            <a:off x="8356011" y="2420754"/>
            <a:ext cx="277849" cy="1265722"/>
          </a:xfrm>
          <a:custGeom>
            <a:avLst/>
            <a:gdLst>
              <a:gd name="connsiteX0" fmla="*/ 277849 w 277849"/>
              <a:gd name="connsiteY0" fmla="*/ 1265722 h 1265722"/>
              <a:gd name="connsiteX1" fmla="*/ 176784 w 277849"/>
              <a:gd name="connsiteY1" fmla="*/ 938463 h 1265722"/>
              <a:gd name="connsiteX2" fmla="*/ 167159 w 277849"/>
              <a:gd name="connsiteY2" fmla="*/ 476450 h 1265722"/>
              <a:gd name="connsiteX3" fmla="*/ 13155 w 277849"/>
              <a:gd name="connsiteY3" fmla="*/ 178067 h 1265722"/>
              <a:gd name="connsiteX4" fmla="*/ 8342 w 277849"/>
              <a:gd name="connsiteY4" fmla="*/ 0 h 1265722"/>
              <a:gd name="connsiteX5" fmla="*/ 8342 w 277849"/>
              <a:gd name="connsiteY5" fmla="*/ 0 h 126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849" h="1265722">
                <a:moveTo>
                  <a:pt x="277849" y="1265722"/>
                </a:moveTo>
                <a:cubicBezTo>
                  <a:pt x="236540" y="1167865"/>
                  <a:pt x="195232" y="1070008"/>
                  <a:pt x="176784" y="938463"/>
                </a:cubicBezTo>
                <a:cubicBezTo>
                  <a:pt x="158336" y="806918"/>
                  <a:pt x="194430" y="603183"/>
                  <a:pt x="167159" y="476450"/>
                </a:cubicBezTo>
                <a:cubicBezTo>
                  <a:pt x="139888" y="349717"/>
                  <a:pt x="39624" y="257475"/>
                  <a:pt x="13155" y="178067"/>
                </a:cubicBezTo>
                <a:cubicBezTo>
                  <a:pt x="-13314" y="98659"/>
                  <a:pt x="8342" y="0"/>
                  <a:pt x="8342" y="0"/>
                </a:cubicBezTo>
                <a:lnTo>
                  <a:pt x="8342" y="0"/>
                </a:lnTo>
              </a:path>
            </a:pathLst>
          </a:custGeom>
          <a:noFill/>
          <a:ln w="76200" cap="rnd">
            <a:solidFill>
              <a:srgbClr val="DB3DB3">
                <a:alpha val="60000"/>
              </a:srgb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68F97CF6-A48B-1D48-BEC1-62667058636D}"/>
              </a:ext>
            </a:extLst>
          </p:cNvPr>
          <p:cNvSpPr/>
          <p:nvPr/>
        </p:nvSpPr>
        <p:spPr>
          <a:xfrm>
            <a:off x="8491878" y="3674720"/>
            <a:ext cx="293594" cy="1908558"/>
          </a:xfrm>
          <a:custGeom>
            <a:avLst/>
            <a:gdLst>
              <a:gd name="connsiteX0" fmla="*/ 0 w 293594"/>
              <a:gd name="connsiteY0" fmla="*/ 1908558 h 1908558"/>
              <a:gd name="connsiteX1" fmla="*/ 105878 w 293594"/>
              <a:gd name="connsiteY1" fmla="*/ 1706428 h 1908558"/>
              <a:gd name="connsiteX2" fmla="*/ 115503 w 293594"/>
              <a:gd name="connsiteY2" fmla="*/ 1191476 h 1908558"/>
              <a:gd name="connsiteX3" fmla="*/ 192505 w 293594"/>
              <a:gd name="connsiteY3" fmla="*/ 710213 h 1908558"/>
              <a:gd name="connsiteX4" fmla="*/ 293570 w 293594"/>
              <a:gd name="connsiteY4" fmla="*/ 435893 h 1908558"/>
              <a:gd name="connsiteX5" fmla="*/ 202130 w 293594"/>
              <a:gd name="connsiteY5" fmla="*/ 41257 h 1908558"/>
              <a:gd name="connsiteX6" fmla="*/ 202130 w 293594"/>
              <a:gd name="connsiteY6" fmla="*/ 31632 h 190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594" h="1908558">
                <a:moveTo>
                  <a:pt x="0" y="1908558"/>
                </a:moveTo>
                <a:cubicBezTo>
                  <a:pt x="43314" y="1867250"/>
                  <a:pt x="86628" y="1825942"/>
                  <a:pt x="105878" y="1706428"/>
                </a:cubicBezTo>
                <a:cubicBezTo>
                  <a:pt x="125128" y="1586914"/>
                  <a:pt x="101065" y="1357512"/>
                  <a:pt x="115503" y="1191476"/>
                </a:cubicBezTo>
                <a:cubicBezTo>
                  <a:pt x="129941" y="1025440"/>
                  <a:pt x="162827" y="836143"/>
                  <a:pt x="192505" y="710213"/>
                </a:cubicBezTo>
                <a:cubicBezTo>
                  <a:pt x="222183" y="584283"/>
                  <a:pt x="291966" y="547386"/>
                  <a:pt x="293570" y="435893"/>
                </a:cubicBezTo>
                <a:cubicBezTo>
                  <a:pt x="295174" y="324400"/>
                  <a:pt x="217370" y="108634"/>
                  <a:pt x="202130" y="41257"/>
                </a:cubicBezTo>
                <a:cubicBezTo>
                  <a:pt x="186890" y="-26120"/>
                  <a:pt x="194510" y="2756"/>
                  <a:pt x="202130" y="31632"/>
                </a:cubicBezTo>
              </a:path>
            </a:pathLst>
          </a:custGeom>
          <a:noFill/>
          <a:ln w="152400" cap="rnd">
            <a:solidFill>
              <a:srgbClr val="00B0F0">
                <a:alpha val="60000"/>
              </a:srgb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339647B2-E82E-E94E-85B3-7D0D33CB68D8}"/>
              </a:ext>
            </a:extLst>
          </p:cNvPr>
          <p:cNvSpPr/>
          <p:nvPr/>
        </p:nvSpPr>
        <p:spPr>
          <a:xfrm rot="21211981">
            <a:off x="8643487" y="3407343"/>
            <a:ext cx="62565" cy="264695"/>
          </a:xfrm>
          <a:custGeom>
            <a:avLst/>
            <a:gdLst>
              <a:gd name="connsiteX0" fmla="*/ 0 w 62565"/>
              <a:gd name="connsiteY0" fmla="*/ 0 h 264695"/>
              <a:gd name="connsiteX1" fmla="*/ 62565 w 62565"/>
              <a:gd name="connsiteY1" fmla="*/ 264695 h 26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565" h="264695">
                <a:moveTo>
                  <a:pt x="0" y="0"/>
                </a:moveTo>
                <a:lnTo>
                  <a:pt x="62565" y="264695"/>
                </a:lnTo>
              </a:path>
            </a:pathLst>
          </a:custGeom>
          <a:noFill/>
          <a:ln w="76200" cap="rnd">
            <a:solidFill>
              <a:srgbClr val="00B0F0">
                <a:alpha val="60000"/>
              </a:srgb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B601E1D-4E74-2047-9072-87910F8372AC}"/>
              </a:ext>
            </a:extLst>
          </p:cNvPr>
          <p:cNvCxnSpPr/>
          <p:nvPr/>
        </p:nvCxnSpPr>
        <p:spPr>
          <a:xfrm>
            <a:off x="8628779" y="2979019"/>
            <a:ext cx="0" cy="389823"/>
          </a:xfrm>
          <a:prstGeom prst="line">
            <a:avLst/>
          </a:prstGeom>
          <a:noFill/>
          <a:ln w="76200" cap="rnd">
            <a:solidFill>
              <a:srgbClr val="DB3DB3">
                <a:alpha val="60000"/>
              </a:srgb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4" name="Freeform 43">
            <a:extLst>
              <a:ext uri="{FF2B5EF4-FFF2-40B4-BE49-F238E27FC236}">
                <a16:creationId xmlns:a16="http://schemas.microsoft.com/office/drawing/2014/main" id="{5139F82F-407E-5043-8202-9DC690380EE3}"/>
              </a:ext>
            </a:extLst>
          </p:cNvPr>
          <p:cNvSpPr/>
          <p:nvPr/>
        </p:nvSpPr>
        <p:spPr>
          <a:xfrm>
            <a:off x="7877260" y="1041538"/>
            <a:ext cx="521414" cy="1318661"/>
          </a:xfrm>
          <a:custGeom>
            <a:avLst/>
            <a:gdLst>
              <a:gd name="connsiteX0" fmla="*/ 0 w 521414"/>
              <a:gd name="connsiteY0" fmla="*/ 0 h 1318661"/>
              <a:gd name="connsiteX1" fmla="*/ 341697 w 521414"/>
              <a:gd name="connsiteY1" fmla="*/ 168442 h 1318661"/>
              <a:gd name="connsiteX2" fmla="*/ 495701 w 521414"/>
              <a:gd name="connsiteY2" fmla="*/ 442762 h 1318661"/>
              <a:gd name="connsiteX3" fmla="*/ 519764 w 521414"/>
              <a:gd name="connsiteY3" fmla="*/ 1318661 h 131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414" h="1318661">
                <a:moveTo>
                  <a:pt x="0" y="0"/>
                </a:moveTo>
                <a:cubicBezTo>
                  <a:pt x="129540" y="47324"/>
                  <a:pt x="259080" y="94648"/>
                  <a:pt x="341697" y="168442"/>
                </a:cubicBezTo>
                <a:cubicBezTo>
                  <a:pt x="424314" y="242236"/>
                  <a:pt x="466023" y="251059"/>
                  <a:pt x="495701" y="442762"/>
                </a:cubicBezTo>
                <a:cubicBezTo>
                  <a:pt x="525379" y="634465"/>
                  <a:pt x="522571" y="976563"/>
                  <a:pt x="519764" y="1318661"/>
                </a:cubicBezTo>
              </a:path>
            </a:pathLst>
          </a:custGeom>
          <a:noFill/>
          <a:ln w="152400" cap="rnd">
            <a:solidFill>
              <a:srgbClr val="FFFF00">
                <a:alpha val="60000"/>
              </a:srgb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33B98DB7-C1B5-0448-BF88-12E64C43AAB7}"/>
              </a:ext>
            </a:extLst>
          </p:cNvPr>
          <p:cNvSpPr/>
          <p:nvPr/>
        </p:nvSpPr>
        <p:spPr>
          <a:xfrm rot="20565727">
            <a:off x="7941224" y="2484504"/>
            <a:ext cx="438462" cy="464419"/>
          </a:xfrm>
          <a:prstGeom prst="arc">
            <a:avLst/>
          </a:prstGeom>
          <a:noFill/>
          <a:ln w="25400" cap="rnd">
            <a:solidFill>
              <a:srgbClr val="DB3DB3">
                <a:alpha val="60000"/>
              </a:srgb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1376871C-99AB-574B-B7DD-44C973674DFD}"/>
              </a:ext>
            </a:extLst>
          </p:cNvPr>
          <p:cNvSpPr/>
          <p:nvPr/>
        </p:nvSpPr>
        <p:spPr>
          <a:xfrm>
            <a:off x="8965933" y="2512185"/>
            <a:ext cx="1554480" cy="77011"/>
          </a:xfrm>
          <a:custGeom>
            <a:avLst/>
            <a:gdLst>
              <a:gd name="connsiteX0" fmla="*/ 0 w 1554480"/>
              <a:gd name="connsiteY0" fmla="*/ 77011 h 77011"/>
              <a:gd name="connsiteX1" fmla="*/ 851835 w 1554480"/>
              <a:gd name="connsiteY1" fmla="*/ 62573 h 77011"/>
              <a:gd name="connsiteX2" fmla="*/ 1236846 w 1554480"/>
              <a:gd name="connsiteY2" fmla="*/ 9 h 77011"/>
              <a:gd name="connsiteX3" fmla="*/ 1554480 w 1554480"/>
              <a:gd name="connsiteY3" fmla="*/ 67386 h 7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4480" h="77011">
                <a:moveTo>
                  <a:pt x="0" y="77011"/>
                </a:moveTo>
                <a:cubicBezTo>
                  <a:pt x="322847" y="76209"/>
                  <a:pt x="645694" y="75407"/>
                  <a:pt x="851835" y="62573"/>
                </a:cubicBezTo>
                <a:cubicBezTo>
                  <a:pt x="1057976" y="49739"/>
                  <a:pt x="1119739" y="-793"/>
                  <a:pt x="1236846" y="9"/>
                </a:cubicBezTo>
                <a:cubicBezTo>
                  <a:pt x="1353953" y="811"/>
                  <a:pt x="1454216" y="34098"/>
                  <a:pt x="1554480" y="67386"/>
                </a:cubicBezTo>
              </a:path>
            </a:pathLst>
          </a:custGeom>
          <a:noFill/>
          <a:ln w="152400" cap="rnd">
            <a:solidFill>
              <a:srgbClr val="FF0000">
                <a:alpha val="60000"/>
              </a:srgb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A2A7CBCB-723C-2244-81C3-5098A286FE3C}"/>
              </a:ext>
            </a:extLst>
          </p:cNvPr>
          <p:cNvSpPr/>
          <p:nvPr/>
        </p:nvSpPr>
        <p:spPr>
          <a:xfrm>
            <a:off x="8435890" y="2396691"/>
            <a:ext cx="202785" cy="539014"/>
          </a:xfrm>
          <a:custGeom>
            <a:avLst/>
            <a:gdLst>
              <a:gd name="connsiteX0" fmla="*/ 202785 w 202785"/>
              <a:gd name="connsiteY0" fmla="*/ 539014 h 539014"/>
              <a:gd name="connsiteX1" fmla="*/ 169097 w 202785"/>
              <a:gd name="connsiteY1" fmla="*/ 423511 h 539014"/>
              <a:gd name="connsiteX2" fmla="*/ 10280 w 202785"/>
              <a:gd name="connsiteY2" fmla="*/ 197317 h 539014"/>
              <a:gd name="connsiteX3" fmla="*/ 15093 w 202785"/>
              <a:gd name="connsiteY3" fmla="*/ 0 h 539014"/>
              <a:gd name="connsiteX4" fmla="*/ 15093 w 202785"/>
              <a:gd name="connsiteY4" fmla="*/ 0 h 53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785" h="539014">
                <a:moveTo>
                  <a:pt x="202785" y="539014"/>
                </a:moveTo>
                <a:cubicBezTo>
                  <a:pt x="201983" y="509737"/>
                  <a:pt x="201181" y="480461"/>
                  <a:pt x="169097" y="423511"/>
                </a:cubicBezTo>
                <a:cubicBezTo>
                  <a:pt x="137013" y="366561"/>
                  <a:pt x="35947" y="267902"/>
                  <a:pt x="10280" y="197317"/>
                </a:cubicBezTo>
                <a:cubicBezTo>
                  <a:pt x="-15387" y="126732"/>
                  <a:pt x="15093" y="0"/>
                  <a:pt x="15093" y="0"/>
                </a:cubicBezTo>
                <a:lnTo>
                  <a:pt x="15093" y="0"/>
                </a:lnTo>
              </a:path>
            </a:pathLst>
          </a:custGeom>
          <a:noFill/>
          <a:ln w="76200" cap="rnd">
            <a:solidFill>
              <a:srgbClr val="FFFF00">
                <a:alpha val="60000"/>
              </a:srgb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E481F710-AC0E-ED47-87ED-7DD44861069C}"/>
              </a:ext>
            </a:extLst>
          </p:cNvPr>
          <p:cNvSpPr/>
          <p:nvPr/>
        </p:nvSpPr>
        <p:spPr>
          <a:xfrm rot="5591616">
            <a:off x="7928912" y="2005843"/>
            <a:ext cx="438462" cy="464419"/>
          </a:xfrm>
          <a:prstGeom prst="arc">
            <a:avLst/>
          </a:prstGeom>
          <a:noFill/>
          <a:ln w="25400" cap="rnd">
            <a:solidFill>
              <a:srgbClr val="FFFF00">
                <a:alpha val="60000"/>
              </a:srgb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D8D8E282-E4DD-2646-8AE4-FF1D280147BC}"/>
              </a:ext>
            </a:extLst>
          </p:cNvPr>
          <p:cNvSpPr/>
          <p:nvPr/>
        </p:nvSpPr>
        <p:spPr>
          <a:xfrm rot="16200000">
            <a:off x="8474352" y="2395253"/>
            <a:ext cx="295627" cy="383661"/>
          </a:xfrm>
          <a:prstGeom prst="arc">
            <a:avLst/>
          </a:prstGeom>
          <a:noFill/>
          <a:ln w="25400" cap="rnd">
            <a:solidFill>
              <a:srgbClr val="00B050">
                <a:alpha val="60000"/>
              </a:srgb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E5373B4C-47C5-D148-A14B-6D43FBB88298}"/>
              </a:ext>
            </a:extLst>
          </p:cNvPr>
          <p:cNvSpPr/>
          <p:nvPr/>
        </p:nvSpPr>
        <p:spPr>
          <a:xfrm rot="10518118">
            <a:off x="8415683" y="1983326"/>
            <a:ext cx="438462" cy="464419"/>
          </a:xfrm>
          <a:prstGeom prst="arc">
            <a:avLst/>
          </a:prstGeom>
          <a:noFill/>
          <a:ln w="25400" cap="rnd">
            <a:solidFill>
              <a:srgbClr val="FFFF00">
                <a:alpha val="60000"/>
              </a:srgb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1CE29EF8-A91D-7C43-8029-2D7A83070655}"/>
              </a:ext>
            </a:extLst>
          </p:cNvPr>
          <p:cNvSpPr/>
          <p:nvPr/>
        </p:nvSpPr>
        <p:spPr>
          <a:xfrm>
            <a:off x="6562365" y="2420161"/>
            <a:ext cx="2310063" cy="509429"/>
          </a:xfrm>
          <a:custGeom>
            <a:avLst/>
            <a:gdLst>
              <a:gd name="connsiteX0" fmla="*/ 0 w 2310063"/>
              <a:gd name="connsiteY0" fmla="*/ 509429 h 509429"/>
              <a:gd name="connsiteX1" fmla="*/ 178067 w 2310063"/>
              <a:gd name="connsiteY1" fmla="*/ 379488 h 509429"/>
              <a:gd name="connsiteX2" fmla="*/ 346509 w 2310063"/>
              <a:gd name="connsiteY2" fmla="*/ 331362 h 509429"/>
              <a:gd name="connsiteX3" fmla="*/ 548640 w 2310063"/>
              <a:gd name="connsiteY3" fmla="*/ 215859 h 509429"/>
              <a:gd name="connsiteX4" fmla="*/ 996214 w 2310063"/>
              <a:gd name="connsiteY4" fmla="*/ 71480 h 509429"/>
              <a:gd name="connsiteX5" fmla="*/ 1511166 w 2310063"/>
              <a:gd name="connsiteY5" fmla="*/ 66667 h 509429"/>
              <a:gd name="connsiteX6" fmla="*/ 1867301 w 2310063"/>
              <a:gd name="connsiteY6" fmla="*/ 4103 h 509429"/>
              <a:gd name="connsiteX7" fmla="*/ 2064619 w 2310063"/>
              <a:gd name="connsiteY7" fmla="*/ 23354 h 509429"/>
              <a:gd name="connsiteX8" fmla="*/ 2310063 w 2310063"/>
              <a:gd name="connsiteY8" fmla="*/ 162920 h 509429"/>
              <a:gd name="connsiteX9" fmla="*/ 2310063 w 2310063"/>
              <a:gd name="connsiteY9" fmla="*/ 162920 h 509429"/>
              <a:gd name="connsiteX10" fmla="*/ 2310063 w 2310063"/>
              <a:gd name="connsiteY10" fmla="*/ 162920 h 50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0063" h="509429">
                <a:moveTo>
                  <a:pt x="0" y="509429"/>
                </a:moveTo>
                <a:cubicBezTo>
                  <a:pt x="60158" y="459297"/>
                  <a:pt x="120316" y="409166"/>
                  <a:pt x="178067" y="379488"/>
                </a:cubicBezTo>
                <a:cubicBezTo>
                  <a:pt x="235818" y="349810"/>
                  <a:pt x="284747" y="358634"/>
                  <a:pt x="346509" y="331362"/>
                </a:cubicBezTo>
                <a:cubicBezTo>
                  <a:pt x="408271" y="304090"/>
                  <a:pt x="440356" y="259173"/>
                  <a:pt x="548640" y="215859"/>
                </a:cubicBezTo>
                <a:cubicBezTo>
                  <a:pt x="656924" y="172545"/>
                  <a:pt x="835793" y="96345"/>
                  <a:pt x="996214" y="71480"/>
                </a:cubicBezTo>
                <a:cubicBezTo>
                  <a:pt x="1156635" y="46615"/>
                  <a:pt x="1365985" y="77896"/>
                  <a:pt x="1511166" y="66667"/>
                </a:cubicBezTo>
                <a:cubicBezTo>
                  <a:pt x="1656347" y="55438"/>
                  <a:pt x="1775059" y="11322"/>
                  <a:pt x="1867301" y="4103"/>
                </a:cubicBezTo>
                <a:cubicBezTo>
                  <a:pt x="1959543" y="-3116"/>
                  <a:pt x="1990825" y="-3115"/>
                  <a:pt x="2064619" y="23354"/>
                </a:cubicBezTo>
                <a:cubicBezTo>
                  <a:pt x="2138413" y="49823"/>
                  <a:pt x="2310063" y="162920"/>
                  <a:pt x="2310063" y="162920"/>
                </a:cubicBezTo>
                <a:lnTo>
                  <a:pt x="2310063" y="162920"/>
                </a:lnTo>
                <a:lnTo>
                  <a:pt x="2310063" y="162920"/>
                </a:lnTo>
              </a:path>
            </a:pathLst>
          </a:custGeom>
          <a:noFill/>
          <a:ln w="152400" cap="rnd">
            <a:solidFill>
              <a:srgbClr val="00B050">
                <a:alpha val="60000"/>
              </a:srgb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753584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10" grpId="0" animBg="1"/>
      <p:bldP spid="37" grpId="0" animBg="1"/>
      <p:bldP spid="38" grpId="0" animBg="1"/>
      <p:bldP spid="40" grpId="0" animBg="1"/>
      <p:bldP spid="44" grpId="0" animBg="1"/>
      <p:bldP spid="47" grpId="0" animBg="1"/>
      <p:bldP spid="46" grpId="0" animBg="1"/>
      <p:bldP spid="43" grpId="0" animBg="1"/>
      <p:bldP spid="50" grpId="0" animBg="1"/>
      <p:bldP spid="52" grpId="0" animBg="1"/>
      <p:bldP spid="51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130">
            <a:extLst>
              <a:ext uri="{FF2B5EF4-FFF2-40B4-BE49-F238E27FC236}">
                <a16:creationId xmlns:a16="http://schemas.microsoft.com/office/drawing/2014/main" id="{8ED5D79A-08E0-D344-B670-B6DB43CC4D64}"/>
              </a:ext>
            </a:extLst>
          </p:cNvPr>
          <p:cNvSpPr/>
          <p:nvPr/>
        </p:nvSpPr>
        <p:spPr>
          <a:xfrm>
            <a:off x="-2" y="317383"/>
            <a:ext cx="12192007" cy="995329"/>
          </a:xfrm>
          <a:prstGeom prst="rect">
            <a:avLst/>
          </a:prstGeom>
          <a:solidFill>
            <a:srgbClr val="FFFFFF">
              <a:alpha val="8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29" name="Shape 112" descr="Shape 1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526" y="6243916"/>
            <a:ext cx="941956" cy="609878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31"/>
          <p:cNvSpPr txBox="1"/>
          <p:nvPr/>
        </p:nvSpPr>
        <p:spPr>
          <a:xfrm>
            <a:off x="549504" y="525534"/>
            <a:ext cx="10187579" cy="646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dirty="0"/>
              <a:t>REQUESTING SUPPORT</a:t>
            </a:r>
            <a:endParaRPr dirty="0"/>
          </a:p>
        </p:txBody>
      </p:sp>
      <p:sp>
        <p:nvSpPr>
          <p:cNvPr id="30" name="Shape 165">
            <a:extLst>
              <a:ext uri="{FF2B5EF4-FFF2-40B4-BE49-F238E27FC236}">
                <a16:creationId xmlns:a16="http://schemas.microsoft.com/office/drawing/2014/main" id="{2C74731C-5169-A147-9580-271B08084E27}"/>
              </a:ext>
            </a:extLst>
          </p:cNvPr>
          <p:cNvSpPr txBox="1"/>
          <p:nvPr/>
        </p:nvSpPr>
        <p:spPr>
          <a:xfrm>
            <a:off x="7233556" y="6384536"/>
            <a:ext cx="5105707" cy="328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lnSpc>
                <a:spcPct val="96000"/>
              </a:lnSpc>
              <a:defRPr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All Information is Preliminary and Subject to Change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1C7407-EAB3-D947-87A7-7888B52D0EBF}"/>
              </a:ext>
            </a:extLst>
          </p:cNvPr>
          <p:cNvSpPr txBox="1"/>
          <p:nvPr/>
        </p:nvSpPr>
        <p:spPr>
          <a:xfrm>
            <a:off x="428357" y="1845001"/>
            <a:ext cx="4969947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NDOT requests a resolution of support for the Spaghetti Bowl Project from the City of Sparks.</a:t>
            </a:r>
          </a:p>
        </p:txBody>
      </p:sp>
      <p:pic>
        <p:nvPicPr>
          <p:cNvPr id="28" name="Shape 132" descr="Shape 132">
            <a:extLst>
              <a:ext uri="{FF2B5EF4-FFF2-40B4-BE49-F238E27FC236}">
                <a16:creationId xmlns:a16="http://schemas.microsoft.com/office/drawing/2014/main" id="{F1D5F724-382C-514E-A5DD-0BB05C7E70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83253" y="279285"/>
            <a:ext cx="1367628" cy="995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E62366-D972-A742-A3C3-2F6A661B87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695" y="328531"/>
            <a:ext cx="2044558" cy="10222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DD51AE-8F4B-F140-BFA6-8627048E22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58961"/>
            <a:ext cx="5897612" cy="3914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Shape 165">
            <a:extLst>
              <a:ext uri="{FF2B5EF4-FFF2-40B4-BE49-F238E27FC236}">
                <a16:creationId xmlns:a16="http://schemas.microsoft.com/office/drawing/2014/main" id="{1B648045-C4F4-E54A-88B6-5CFF0070CB3A}"/>
              </a:ext>
            </a:extLst>
          </p:cNvPr>
          <p:cNvSpPr txBox="1"/>
          <p:nvPr/>
        </p:nvSpPr>
        <p:spPr>
          <a:xfrm>
            <a:off x="9460974" y="5174366"/>
            <a:ext cx="5105707" cy="299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lnSpc>
                <a:spcPct val="96000"/>
              </a:lnSpc>
              <a:defRPr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sz="1400" dirty="0"/>
              <a:t>Photo by Vaughn Hartung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274190094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204</Words>
  <Application>Microsoft Office PowerPoint</Application>
  <PresentationFormat>Widescreen</PresentationFormat>
  <Paragraphs>33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Helvetica</vt:lpstr>
      <vt:lpstr>Helvetica Neue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</dc:creator>
  <cp:lastModifiedBy>Keller, Dale</cp:lastModifiedBy>
  <cp:revision>373</cp:revision>
  <cp:lastPrinted>2019-01-31T00:07:52Z</cp:lastPrinted>
  <dcterms:modified xsi:type="dcterms:W3CDTF">2019-02-21T22:03:25Z</dcterms:modified>
</cp:coreProperties>
</file>